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0" r:id="rId6"/>
    <p:sldId id="266" r:id="rId7"/>
    <p:sldId id="261" r:id="rId8"/>
    <p:sldId id="267" r:id="rId9"/>
    <p:sldId id="262" r:id="rId10"/>
    <p:sldId id="268" r:id="rId11"/>
    <p:sldId id="263" r:id="rId12"/>
    <p:sldId id="269" r:id="rId13"/>
    <p:sldId id="26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4" r:id="rId24"/>
    <p:sldId id="279" r:id="rId25"/>
    <p:sldId id="280" r:id="rId26"/>
    <p:sldId id="281" r:id="rId27"/>
    <p:sldId id="282" r:id="rId28"/>
    <p:sldId id="286" r:id="rId29"/>
    <p:sldId id="283" r:id="rId30"/>
    <p:sldId id="287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732166-FC0A-4B21-BDE0-B6A253DB8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78EE9BBF-2B64-4E5E-B32D-D269158B4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F4B87B3-4A04-4FBE-B0A8-E04A0240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579DA6-A22D-4484-8F1F-DABBD8E2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6158B76-7B5E-48D1-9760-76FF75C3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86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98C6BFB-1AA7-4662-A686-D9F72BF0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8BBC862F-89C8-4986-91F1-9F1E2E418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E164C00-84EF-4159-BCEB-BF90803B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52C3E94-EFC8-4CE8-8B8F-DF9BEFC5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FFE03C9-B561-4984-A4D2-E8E7AB0E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7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7B0036B-62D4-46B8-9680-96AFC3E92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FC4A97E8-0F38-4CD0-8063-74289F38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325C8FF-83C8-4899-9244-ACB93B40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09F6F74-325C-49D6-AD89-1EB53919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DEDD50-8CD9-466D-9829-E1E9479C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09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ACD22C1-F5A8-4E83-A40B-A6DB95F2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69D57A9-7D03-4316-8658-610EDA60C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6B6CA10-D4B8-48ED-A1F9-5A5FBA12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A8413EC-9C30-4DF5-89D8-5F92EE3A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799A5B0-3040-40EB-86F5-A75A3C5E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1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9A793F8-82BD-42F8-BE56-F178344E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92DBE33-0A4B-4545-93E6-1784349B7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7518765-2811-4FA9-9F10-30AA0178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2C721F1-1879-4D52-A48B-D9294822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BEA9ED0-1711-450D-936C-27212E8A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59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017D793-6029-4297-9C35-3864C159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6B6B8C4-C947-467C-981A-BD9810898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B99A9D6E-31F8-4DFC-9987-87D075DE4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65D399E-39B3-430E-AD0D-6E12E061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C73BD7A1-C6EE-4E54-8C1D-BDA6E4AF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0529FFFF-0649-486D-948C-8BF5BE12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89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4817FC0-BABD-4638-99FE-FFDDEC66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1CD25C1-5D8B-45EC-BC28-CCF98DD3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332283A9-ED11-4B71-BC5A-3FD9B2D22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6539D2A8-EB3F-44D6-850C-A8018EBC6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46651FC7-8D4D-4559-AFBC-36D20AD29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0CE392F-3611-4DC7-96E1-8AFA5089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FD13C228-EF69-4777-8C0C-16113C30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36711788-AF4F-4EB3-88F1-46792D18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6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9F6DF3B-12FC-4B2A-B4CB-E22D051F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9A88E17D-22A9-4290-9977-943020AD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D578458-E49B-432D-924F-96D90245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5EF9B65C-606B-4CAB-BFC0-FB6D15AE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2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E2BF52AF-429C-4231-ABAE-21706A98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A6DF7BFF-DEE0-426D-B07D-BA251A4A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93DED35B-BB49-48C0-A018-1163F1A5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32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0916FCD-DCAC-4564-81E3-FBB6A65AE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6FC8080-2F59-456D-93B5-100BD406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85D0DCB-0004-4266-B2B7-F834C0F55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9C386EB6-7668-4822-868C-2FD72195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30F543BE-0F86-4141-B80E-60EAC2D4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57BBEC0-DEE1-4569-B6F3-73912AE8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78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E429762-5144-471F-8867-AAD96601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6B657487-3FA2-4C47-8B32-EBC798176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338943F2-6434-4347-A74F-9AD0853AA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03F6540-262F-4928-A7FD-EDAF0E02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82578B1A-3805-4441-A5CB-D440899F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A410BC82-D38C-48C1-A43C-7749E91F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98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B9C7B8-43B8-4294-8D1E-14FFF67D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0FE42A91-C5A4-4360-A848-7CF1ABEF3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32CFFC4-42B9-4D66-AABD-6D8B0A655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F61EB-BE19-4E0D-83B1-7B844F75F3D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981CCC0-7583-4AB7-BDF5-D308011A2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2B0AB01-CE51-455A-BCA5-CF7676644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1E8BD-F7DD-470A-AE83-BB2294BDA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70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3FC9F32-0894-4902-B2D1-C819892C0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ВОССТАНОВЛЕНИЕ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РЕКОНСТРУКЦИЯ</a:t>
            </a:r>
            <a:r>
              <a:rPr lang="en-US" dirty="0"/>
              <a:t> </a:t>
            </a:r>
            <a:r>
              <a:rPr lang="ru-RU" dirty="0"/>
              <a:t>ИЗОБРАЖЕНИЙ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D5EFE7CD-3BE4-4825-8640-E1C8823AE6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Никитин Андрей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309931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4A23711-334B-43FB-A723-A4635390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Экспоненциальный шум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2035CE6C-E59D-4E0C-B348-CDEE90659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4000" cy="4000500"/>
          </a:xfr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343AA520-C4EF-419C-A63D-3EA5ECED7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620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2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4BDD55-EAF5-41E5-8205-1DDFAE46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Равномерный шум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7D98F44-860C-4724-BBC9-2884A95B3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79153" cy="43513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B6494FCD-7F56-41CC-A964-6EDE909B1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469" y="2651898"/>
            <a:ext cx="4104731" cy="109533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108A2092-DE5E-41A5-A272-DEBEEB479E47}"/>
              </a:ext>
            </a:extLst>
          </p:cNvPr>
          <p:cNvSpPr/>
          <p:nvPr/>
        </p:nvSpPr>
        <p:spPr>
          <a:xfrm>
            <a:off x="6017353" y="1690688"/>
            <a:ext cx="523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Функция плотности распределения вероятностей </a:t>
            </a:r>
            <a:r>
              <a:rPr lang="ru-RU" i="1" dirty="0">
                <a:latin typeface="Newton-Italic"/>
              </a:rPr>
              <a:t>равномерного </a:t>
            </a:r>
            <a:r>
              <a:rPr lang="ru-RU" dirty="0">
                <a:latin typeface="Newton-Regular"/>
              </a:rPr>
              <a:t>шума задается выражением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B4B25AD7-0D25-4F34-9AF8-74E60BA22CB7}"/>
              </a:ext>
            </a:extLst>
          </p:cNvPr>
          <p:cNvSpPr/>
          <p:nvPr/>
        </p:nvSpPr>
        <p:spPr>
          <a:xfrm>
            <a:off x="6174649" y="3866357"/>
            <a:ext cx="4291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Newton-Regular"/>
              </a:rPr>
              <a:t>Среднее значение и дисперсия для этого </a:t>
            </a:r>
          </a:p>
          <a:p>
            <a:r>
              <a:rPr lang="ru-RU" dirty="0">
                <a:latin typeface="Newton-Regular"/>
              </a:rPr>
              <a:t>распределения равны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1F9BA2C7-9401-425E-A92E-63D67466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286" y="4512688"/>
            <a:ext cx="1493520" cy="6303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1F99CDF-A3BA-4403-AC50-0B67F27B8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286" y="5276569"/>
            <a:ext cx="1493521" cy="6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4A23711-334B-43FB-A723-A4635390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Равномерный шум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2035CE6C-E59D-4E0C-B348-CDEE90659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4000" cy="4000500"/>
          </a:xfr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E60989FD-D54B-46F3-9E11-3D3F4CDFA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851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49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7C7D0E9-D176-492C-8701-CFDE3CF9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Импульсный шум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9AADEE84-3B67-4FD5-B157-9D22F03F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988795" cy="435133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D4506C6C-429B-4C83-BF8D-7031E47AC2E7}"/>
              </a:ext>
            </a:extLst>
          </p:cNvPr>
          <p:cNvSpPr/>
          <p:nvPr/>
        </p:nvSpPr>
        <p:spPr>
          <a:xfrm>
            <a:off x="6096000" y="16906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Newton-Regular"/>
              </a:rPr>
              <a:t>Функция плотности распределения вероятностей (</a:t>
            </a:r>
            <a:r>
              <a:rPr lang="ru-RU" i="1" dirty="0">
                <a:latin typeface="Newton-Italic"/>
              </a:rPr>
              <a:t>биполярного</a:t>
            </a:r>
            <a:r>
              <a:rPr lang="ru-RU" dirty="0">
                <a:latin typeface="Newton-Regular"/>
              </a:rPr>
              <a:t>) </a:t>
            </a:r>
            <a:r>
              <a:rPr lang="ru-RU" i="1" dirty="0">
                <a:latin typeface="Newton-Italic"/>
              </a:rPr>
              <a:t>импульсного </a:t>
            </a:r>
            <a:r>
              <a:rPr lang="ru-RU" dirty="0">
                <a:latin typeface="Newton-Regular"/>
              </a:rPr>
              <a:t>шума задается выражением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935921E-6885-49FF-9E34-937C2D00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734" y="2575091"/>
            <a:ext cx="5112532" cy="129126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742342B7-CC65-45F1-BB2D-93EEC97998CD}"/>
              </a:ext>
            </a:extLst>
          </p:cNvPr>
          <p:cNvSpPr/>
          <p:nvPr/>
        </p:nvSpPr>
        <p:spPr>
          <a:xfrm>
            <a:off x="6096000" y="41044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Newton-Regular"/>
              </a:rPr>
              <a:t>Если одно из значений вероятности (</a:t>
            </a:r>
            <a:r>
              <a:rPr lang="ru-RU" i="1" dirty="0" err="1">
                <a:latin typeface="Newton-Italic"/>
              </a:rPr>
              <a:t>P</a:t>
            </a:r>
            <a:r>
              <a:rPr lang="ru-RU" sz="800" b="0" i="1" u="none" strike="noStrike" baseline="0" dirty="0" err="1">
                <a:latin typeface="Newton-Italic"/>
              </a:rPr>
              <a:t>a</a:t>
            </a:r>
            <a:r>
              <a:rPr lang="ru-RU" sz="800" b="0" i="1" u="none" strike="noStrike" baseline="0" dirty="0">
                <a:latin typeface="Newton-Italic"/>
              </a:rPr>
              <a:t> </a:t>
            </a:r>
            <a:r>
              <a:rPr lang="ru-RU" dirty="0">
                <a:latin typeface="Newton-Regular"/>
              </a:rPr>
              <a:t>или </a:t>
            </a:r>
            <a:r>
              <a:rPr lang="ru-RU" i="1" dirty="0" err="1">
                <a:latin typeface="Newton-Italic"/>
              </a:rPr>
              <a:t>P</a:t>
            </a:r>
            <a:r>
              <a:rPr lang="ru-RU" sz="800" b="0" i="1" u="none" strike="noStrike" baseline="0" dirty="0" err="1">
                <a:latin typeface="Newton-Italic"/>
              </a:rPr>
              <a:t>b</a:t>
            </a:r>
            <a:r>
              <a:rPr lang="ru-RU" dirty="0">
                <a:latin typeface="Newton-Regular"/>
              </a:rPr>
              <a:t>) равно нулю, то импульсный шум называется </a:t>
            </a:r>
            <a:r>
              <a:rPr lang="ru-RU" i="1" dirty="0">
                <a:latin typeface="Newton-Italic"/>
              </a:rPr>
              <a:t>униполярным</a:t>
            </a:r>
            <a:r>
              <a:rPr lang="ru-RU" dirty="0">
                <a:latin typeface="Newton-Regular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268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4A23711-334B-43FB-A723-A4635390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Импульсный шум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2035CE6C-E59D-4E0C-B348-CDEE90659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4000" cy="4000500"/>
          </a:xfr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A5ECB784-438B-4C5E-A4DF-9E7FFFB49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7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9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BDAB5A5-1C54-499E-AA07-89CEBB1B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Подавление шумов — пространственная</a:t>
            </a:r>
            <a:r>
              <a:rPr lang="en-US" sz="3600" dirty="0"/>
              <a:t> </a:t>
            </a:r>
            <a:r>
              <a:rPr lang="ru-RU" sz="3600" dirty="0"/>
              <a:t>фильтрация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Усредняющие фильтры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="" xmlns:a16="http://schemas.microsoft.com/office/drawing/2014/main" id="{E50290D8-C8D6-45BC-8B58-B782137BE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957280"/>
              </p:ext>
            </p:extLst>
          </p:nvPr>
        </p:nvGraphicFramePr>
        <p:xfrm>
          <a:off x="838200" y="1825625"/>
          <a:ext cx="10515600" cy="402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="" xmlns:a16="http://schemas.microsoft.com/office/drawing/2014/main" val="2957088399"/>
                    </a:ext>
                  </a:extLst>
                </a:gridCol>
                <a:gridCol w="5257800">
                  <a:extLst>
                    <a:ext uri="{9D8B030D-6E8A-4147-A177-3AD203B41FA5}">
                      <a16:colId xmlns="" xmlns:a16="http://schemas.microsoft.com/office/drawing/2014/main" val="2471379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Фильтр, основанный на вычислении среднего арифметического</a:t>
                      </a:r>
                    </a:p>
                    <a:p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Фильтр, основанный на вычислении среднего геометрического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419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Фильтр, основанный на вычислении среднего гармонического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Фильтр, основанный на вычислении среднего </a:t>
                      </a:r>
                      <a:r>
                        <a:rPr lang="ru-RU" sz="1800" b="0" i="1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контрагармонического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8941166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2E6A8B1-8318-463E-BD0B-450BB963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71" y="2590994"/>
            <a:ext cx="3268064" cy="10666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0D9341E1-B24A-43A3-8070-9A5248A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08" y="2493883"/>
            <a:ext cx="3034132" cy="11637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42E6D89-4E51-4225-AE66-39274AAA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525" y="4422969"/>
            <a:ext cx="2769556" cy="13211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04EF817-CEE5-406A-AD81-C10A32ABF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08" y="4422969"/>
            <a:ext cx="2833352" cy="131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0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238157A-2A75-4E7D-90D8-6E7EA36D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Подавление шумов — пространственная</a:t>
            </a:r>
            <a:r>
              <a:rPr lang="en-US" sz="3600" dirty="0"/>
              <a:t> </a:t>
            </a:r>
            <a:r>
              <a:rPr lang="ru-RU" sz="3600" dirty="0"/>
              <a:t>фильтрация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Усредняющие фильтры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E6C931B9-633A-4634-A845-0A5EE97A8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91" y="2095024"/>
            <a:ext cx="2752585" cy="2667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1E356513-1AB7-4D0A-92ED-2293290E5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63" y="2095024"/>
            <a:ext cx="2752585" cy="2667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BC84E363-FFE4-472D-BE0A-C10888BA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835" y="2095023"/>
            <a:ext cx="2752585" cy="26679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5224EC1-BC1D-4A21-8172-805C18C10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007" y="2099152"/>
            <a:ext cx="2752584" cy="266795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C9E4C55-E768-4278-AAB1-F50D63E0E98C}"/>
              </a:ext>
            </a:extLst>
          </p:cNvPr>
          <p:cNvSpPr/>
          <p:nvPr/>
        </p:nvSpPr>
        <p:spPr>
          <a:xfrm>
            <a:off x="838200" y="5167311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Рентгеновский снимок.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Изображение, искаженное аддитивным гауссовым шумом.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Результат фильтрации с использованием среднеарифметического фильтра размерами 3.3.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г</a:t>
            </a:r>
            <a:r>
              <a:rPr lang="ru-RU" dirty="0">
                <a:latin typeface="Newton-Regular"/>
              </a:rPr>
              <a:t>) Результат фильтрации с использованием среднегеометрического фильтра тех же размеров</a:t>
            </a:r>
            <a:endParaRPr lang="ru-RU" dirty="0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="" xmlns:a16="http://schemas.microsoft.com/office/drawing/2014/main" id="{5D309EE0-E092-4CF3-B2D4-1708005A4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676905"/>
              </p:ext>
            </p:extLst>
          </p:nvPr>
        </p:nvGraphicFramePr>
        <p:xfrm>
          <a:off x="9489440" y="1690688"/>
          <a:ext cx="1767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>
                  <a:extLst>
                    <a:ext uri="{9D8B030D-6E8A-4147-A177-3AD203B41FA5}">
                      <a16:colId xmlns="" xmlns:a16="http://schemas.microsoft.com/office/drawing/2014/main" val="832358591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2728488102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10019393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764627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444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36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81D0F61-8C20-4C85-8289-D67093DA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Подавление шумов — пространственная</a:t>
            </a:r>
            <a:r>
              <a:rPr lang="en-US" sz="3600" dirty="0"/>
              <a:t> </a:t>
            </a:r>
            <a:r>
              <a:rPr lang="ru-RU" sz="3600" dirty="0"/>
              <a:t>фильтрация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Усредняющие фильтры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DF492AE8-12CD-4DB5-9CF3-3E8F09CA5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75" y="1982596"/>
            <a:ext cx="2797005" cy="2711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2EF2B2D8-7485-4701-8266-C4B2890A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317" y="1977515"/>
            <a:ext cx="2797005" cy="27110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E16BF256-5691-476B-A582-0C159C939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7515"/>
            <a:ext cx="2797005" cy="2711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9146A506-E708-473D-B525-391079B0C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442" y="1982595"/>
            <a:ext cx="2797005" cy="271100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3221CDDF-66F5-41B3-8223-44506160A51E}"/>
              </a:ext>
            </a:extLst>
          </p:cNvPr>
          <p:cNvSpPr/>
          <p:nvPr/>
        </p:nvSpPr>
        <p:spPr>
          <a:xfrm>
            <a:off x="179875" y="4975349"/>
            <a:ext cx="11685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Изображение, искаженное униполярным ≪черным≫ импульсным шумом с вероятностью 0,1.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Изображение, искаженное униполярным ≪белым≫ импульсным шумом с той же вероятностью.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Результат фильтрации изображения 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с использованием </a:t>
            </a:r>
            <a:r>
              <a:rPr lang="ru-RU" dirty="0" err="1">
                <a:latin typeface="Newton-Regular"/>
              </a:rPr>
              <a:t>контрагармонического</a:t>
            </a:r>
            <a:r>
              <a:rPr lang="ru-RU" dirty="0">
                <a:latin typeface="Newton-Regular"/>
              </a:rPr>
              <a:t> фильтра порядка </a:t>
            </a:r>
            <a:r>
              <a:rPr lang="ru-RU" i="1" dirty="0">
                <a:latin typeface="Newton-Italic"/>
              </a:rPr>
              <a:t>Q </a:t>
            </a:r>
            <a:r>
              <a:rPr lang="ru-RU" dirty="0">
                <a:latin typeface="Newton-Regular"/>
              </a:rPr>
              <a:t>= 1,5.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г</a:t>
            </a:r>
            <a:r>
              <a:rPr lang="ru-RU" dirty="0">
                <a:latin typeface="Newton-Regular"/>
              </a:rPr>
              <a:t>) Результат фильтрации изображения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с использованием аналогичного фильтра порядка </a:t>
            </a:r>
            <a:r>
              <a:rPr lang="ru-RU" i="1" dirty="0">
                <a:latin typeface="Newton-Italic"/>
              </a:rPr>
              <a:t>Q </a:t>
            </a:r>
            <a:r>
              <a:rPr lang="ru-RU" dirty="0">
                <a:latin typeface="Newton-Regular"/>
              </a:rPr>
              <a:t>= –1,5</a:t>
            </a:r>
            <a:endParaRPr lang="ru-RU" dirty="0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="" xmlns:a16="http://schemas.microsoft.com/office/drawing/2014/main" id="{B391D15B-52E7-4635-BBC8-83072481A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72822"/>
              </p:ext>
            </p:extLst>
          </p:nvPr>
        </p:nvGraphicFramePr>
        <p:xfrm>
          <a:off x="9583024" y="1515428"/>
          <a:ext cx="1767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>
                  <a:extLst>
                    <a:ext uri="{9D8B030D-6E8A-4147-A177-3AD203B41FA5}">
                      <a16:colId xmlns="" xmlns:a16="http://schemas.microsoft.com/office/drawing/2014/main" val="832358591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2728488102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10019393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764627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444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C0A1032-4C26-48CE-A66D-B553A7BF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Фильтры, основанные на порядковых статистиках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="" xmlns:a16="http://schemas.microsoft.com/office/drawing/2014/main" id="{199D4FDE-42DA-4AAC-9E02-AC276B410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7084992"/>
              </p:ext>
            </p:extLst>
          </p:nvPr>
        </p:nvGraphicFramePr>
        <p:xfrm>
          <a:off x="838200" y="1825625"/>
          <a:ext cx="10515600" cy="3474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="" xmlns:a16="http://schemas.microsoft.com/office/drawing/2014/main" val="2957088399"/>
                    </a:ext>
                  </a:extLst>
                </a:gridCol>
                <a:gridCol w="5257800">
                  <a:extLst>
                    <a:ext uri="{9D8B030D-6E8A-4147-A177-3AD203B41FA5}">
                      <a16:colId xmlns="" xmlns:a16="http://schemas.microsoft.com/office/drawing/2014/main" val="2471379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Медианные фильтры</a:t>
                      </a:r>
                    </a:p>
                    <a:p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Фильтры, основанные на выборе максимального и минимального значения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419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Фильтр срединной точки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i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Фильтр, основанный на вычислении усеченного среднего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8941166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5C481B7-C8BD-4177-81C5-6D72FB64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9" y="2499199"/>
            <a:ext cx="2720591" cy="776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6262FCDB-D6C0-48F4-8468-CF1BEF31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75" y="2725137"/>
            <a:ext cx="2402733" cy="5506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3D7E8A38-689C-481E-8B28-06878B1C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891" y="2725137"/>
            <a:ext cx="2396826" cy="5506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D47D6C23-945C-479E-A23A-373BDA7BF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95" y="4105464"/>
            <a:ext cx="4997325" cy="9412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A35AF400-9480-41CE-A7B5-B393A6C82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405" y="4151994"/>
            <a:ext cx="4146910" cy="9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55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0A985B4-F6A9-460C-9F91-68049FA1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Фильтры, основанные на порядковых статистиках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E95B9729-3E73-4E72-96C5-4AF9E0B17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" y="2095437"/>
            <a:ext cx="2743479" cy="26591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2E278CE-0D2C-43D6-931B-E188EB43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955" y="2095436"/>
            <a:ext cx="2743479" cy="26591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B2674C6-E3EA-464A-9E69-9D23947BC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790" y="2095436"/>
            <a:ext cx="2743478" cy="26591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0EDE6DE7-A56B-472E-9413-7527BBEF1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624" y="2095436"/>
            <a:ext cx="2743480" cy="265912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325861EA-CFA6-4D41-A588-33575BBD9BAC}"/>
              </a:ext>
            </a:extLst>
          </p:cNvPr>
          <p:cNvSpPr/>
          <p:nvPr/>
        </p:nvSpPr>
        <p:spPr>
          <a:xfrm>
            <a:off x="198120" y="4981139"/>
            <a:ext cx="1146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Изображение, искаженное биполярным импульсным шумом с вероятностями </a:t>
            </a:r>
            <a:r>
              <a:rPr lang="ru-RU" i="1" dirty="0" err="1">
                <a:latin typeface="Newton-Italic"/>
              </a:rPr>
              <a:t>P</a:t>
            </a:r>
            <a:r>
              <a:rPr lang="ru-RU" sz="800" i="1" dirty="0" err="1">
                <a:latin typeface="Newton-Italic"/>
              </a:rPr>
              <a:t>a</a:t>
            </a:r>
            <a:r>
              <a:rPr lang="ru-RU" sz="800" i="1" dirty="0">
                <a:latin typeface="Newton-Italic"/>
              </a:rPr>
              <a:t> </a:t>
            </a:r>
            <a:r>
              <a:rPr lang="ru-RU" dirty="0">
                <a:latin typeface="Newton-Regular"/>
              </a:rPr>
              <a:t>= </a:t>
            </a:r>
            <a:r>
              <a:rPr lang="ru-RU" i="1" dirty="0" err="1">
                <a:latin typeface="Newton-Italic"/>
              </a:rPr>
              <a:t>P</a:t>
            </a:r>
            <a:r>
              <a:rPr lang="ru-RU" sz="800" i="1" dirty="0" err="1">
                <a:latin typeface="Newton-Italic"/>
              </a:rPr>
              <a:t>b</a:t>
            </a:r>
            <a:r>
              <a:rPr lang="ru-RU" sz="800" i="1" dirty="0">
                <a:latin typeface="Newton-Italic"/>
              </a:rPr>
              <a:t> </a:t>
            </a:r>
            <a:r>
              <a:rPr lang="ru-RU" dirty="0">
                <a:latin typeface="Newton-Regular"/>
              </a:rPr>
              <a:t>= 0,1.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Результат обработки с использованием медианного фильтра размерами 3</a:t>
            </a:r>
            <a:r>
              <a:rPr lang="en-US" dirty="0">
                <a:latin typeface="Newton-Regular"/>
              </a:rPr>
              <a:t>x</a:t>
            </a:r>
            <a:r>
              <a:rPr lang="ru-RU" dirty="0">
                <a:latin typeface="Newton-Regular"/>
              </a:rPr>
              <a:t>3. </a:t>
            </a:r>
            <a:endParaRPr lang="en-US" dirty="0">
              <a:latin typeface="Newton-Regular"/>
            </a:endParaRP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Результат обработки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с использованием того же фильтра. </a:t>
            </a:r>
            <a:endParaRPr lang="en-US" dirty="0">
              <a:latin typeface="Newton-Regular"/>
            </a:endParaRP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г</a:t>
            </a:r>
            <a:r>
              <a:rPr lang="ru-RU" dirty="0">
                <a:latin typeface="Newton-Regular"/>
              </a:rPr>
              <a:t>) Результат обработки 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с использованием того же фильтра</a:t>
            </a:r>
            <a:endParaRPr lang="ru-RU" dirty="0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="" xmlns:a16="http://schemas.microsoft.com/office/drawing/2014/main" id="{2555AE3A-1278-4B69-AFF1-930A6C3E9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735359"/>
              </p:ext>
            </p:extLst>
          </p:nvPr>
        </p:nvGraphicFramePr>
        <p:xfrm>
          <a:off x="9583024" y="1515428"/>
          <a:ext cx="1767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>
                  <a:extLst>
                    <a:ext uri="{9D8B030D-6E8A-4147-A177-3AD203B41FA5}">
                      <a16:colId xmlns="" xmlns:a16="http://schemas.microsoft.com/office/drawing/2014/main" val="832358591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2728488102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10019393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764627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444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50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BEBBAF3-9097-46BA-865B-6ED758ED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Модель процесса искажения/восстановления</a:t>
            </a:r>
            <a:r>
              <a:rPr lang="en-US" sz="3200" dirty="0"/>
              <a:t> </a:t>
            </a:r>
            <a:r>
              <a:rPr lang="ru-RU" sz="3200" dirty="0"/>
              <a:t>изображения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4AB55F2-1E5A-4944-86EE-4758C3D84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894" y="1690688"/>
            <a:ext cx="7694211" cy="230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2ED6322-F99E-4AB8-BD77-8749751FA8D8}"/>
                  </a:ext>
                </a:extLst>
              </p:cNvPr>
              <p:cNvSpPr txBox="1"/>
              <p:nvPr/>
            </p:nvSpPr>
            <p:spPr>
              <a:xfrm>
                <a:off x="4417115" y="4392682"/>
                <a:ext cx="26690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/>
                        <m:t>g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m:rPr>
                          <m:nor/>
                        </m:rPr>
                        <a:rPr lang="es-ES" i="1"/>
                        <m:t>x</m:t>
                      </m:r>
                      <m:r>
                        <m:rPr>
                          <m:nor/>
                        </m:rPr>
                        <a:rPr lang="es-ES"/>
                        <m:t>,</m:t>
                      </m:r>
                      <m:r>
                        <m:rPr>
                          <m:nor/>
                        </m:rPr>
                        <a:rPr lang="es-ES" i="1"/>
                        <m:t>y</m:t>
                      </m:r>
                      <m:r>
                        <m:rPr>
                          <m:nor/>
                        </m:rPr>
                        <a:rPr lang="es-ES"/>
                        <m:t>)= </m:t>
                      </m:r>
                      <m:r>
                        <m:rPr>
                          <m:nor/>
                        </m:rPr>
                        <a:rPr lang="es-ES" i="1"/>
                        <m:t>h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m:rPr>
                          <m:nor/>
                        </m:rPr>
                        <a:rPr lang="es-ES" i="1"/>
                        <m:t>x</m:t>
                      </m:r>
                      <m:r>
                        <m:rPr>
                          <m:nor/>
                        </m:rPr>
                        <a:rPr lang="es-ES"/>
                        <m:t>,</m:t>
                      </m:r>
                      <m:r>
                        <m:rPr>
                          <m:nor/>
                        </m:rPr>
                        <a:rPr lang="es-ES" i="1"/>
                        <m:t>y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  <m:r>
                        <m:rPr>
                          <m:nor/>
                        </m:rPr>
                        <a:rPr lang="ru-RU"/>
                        <m:t>★</m:t>
                      </m:r>
                      <m:r>
                        <m:rPr>
                          <m:nor/>
                        </m:rPr>
                        <a:rPr lang="es-ES" i="1"/>
                        <m:t>f</m:t>
                      </m:r>
                      <m:r>
                        <m:rPr>
                          <m:nor/>
                        </m:rPr>
                        <a:rPr lang="es-ES" i="1"/>
                        <m:t> 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m:rPr>
                          <m:nor/>
                        </m:rPr>
                        <a:rPr lang="es-ES" i="1"/>
                        <m:t>x</m:t>
                      </m:r>
                      <m:r>
                        <m:rPr>
                          <m:nor/>
                        </m:rPr>
                        <a:rPr lang="es-ES"/>
                        <m:t>,</m:t>
                      </m:r>
                      <m:r>
                        <m:rPr>
                          <m:nor/>
                        </m:rPr>
                        <a:rPr lang="es-ES" i="1"/>
                        <m:t>y</m:t>
                      </m:r>
                      <m:r>
                        <m:rPr>
                          <m:nor/>
                        </m:rPr>
                        <a:rPr lang="es-ES"/>
                        <m:t>)+ </m:t>
                      </m:r>
                      <m:r>
                        <m:rPr>
                          <m:nor/>
                        </m:rPr>
                        <a:rPr lang="es-ES"/>
                        <m:t>η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m:rPr>
                          <m:nor/>
                        </m:rPr>
                        <a:rPr lang="es-ES" i="1"/>
                        <m:t>x</m:t>
                      </m:r>
                      <m:r>
                        <m:rPr>
                          <m:nor/>
                        </m:rPr>
                        <a:rPr lang="es-ES"/>
                        <m:t>,</m:t>
                      </m:r>
                      <m:r>
                        <m:rPr>
                          <m:nor/>
                        </m:rPr>
                        <a:rPr lang="es-ES" i="1"/>
                        <m:t>y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ED6322-F99E-4AB8-BD77-8749751FA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15" y="4392682"/>
                <a:ext cx="2669000" cy="276999"/>
              </a:xfrm>
              <a:prstGeom prst="rect">
                <a:avLst/>
              </a:prstGeom>
              <a:blipFill>
                <a:blip r:embed="rId3"/>
                <a:stretch>
                  <a:fillRect l="-1602" t="-2222" r="-2746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2879F7D-31BF-4B0E-B583-8B0121713F0A}"/>
              </a:ext>
            </a:extLst>
          </p:cNvPr>
          <p:cNvSpPr txBox="1"/>
          <p:nvPr/>
        </p:nvSpPr>
        <p:spPr>
          <a:xfrm>
            <a:off x="3034145" y="53735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FF9A5301-ABBF-4B2F-AB52-4C9C09437B63}"/>
              </a:ext>
            </a:extLst>
          </p:cNvPr>
          <p:cNvSpPr/>
          <p:nvPr/>
        </p:nvSpPr>
        <p:spPr>
          <a:xfrm>
            <a:off x="4431382" y="5079811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i="1" dirty="0">
                <a:latin typeface="NewtonC-Italic"/>
              </a:rPr>
              <a:t>G</a:t>
            </a:r>
            <a:r>
              <a:rPr lang="pl-PL" dirty="0">
                <a:latin typeface="NewtonA"/>
              </a:rPr>
              <a:t>(</a:t>
            </a:r>
            <a:r>
              <a:rPr lang="pl-PL" i="1" dirty="0">
                <a:latin typeface="NewtonC-Italic"/>
              </a:rPr>
              <a:t>u</a:t>
            </a:r>
            <a:r>
              <a:rPr lang="pl-PL" dirty="0">
                <a:latin typeface="NewtonA"/>
              </a:rPr>
              <a:t>,</a:t>
            </a:r>
            <a:r>
              <a:rPr lang="pl-PL" i="1" dirty="0">
                <a:latin typeface="NewtonC-Italic"/>
              </a:rPr>
              <a:t>v</a:t>
            </a:r>
            <a:r>
              <a:rPr lang="pl-PL" dirty="0">
                <a:latin typeface="NewtonA"/>
              </a:rPr>
              <a:t>)=</a:t>
            </a:r>
            <a:r>
              <a:rPr lang="pl-PL" i="1" dirty="0">
                <a:latin typeface="NewtonC-Italic"/>
              </a:rPr>
              <a:t>H</a:t>
            </a:r>
            <a:r>
              <a:rPr lang="pl-PL" dirty="0">
                <a:latin typeface="NewtonA"/>
              </a:rPr>
              <a:t>(</a:t>
            </a:r>
            <a:r>
              <a:rPr lang="pl-PL" i="1" dirty="0">
                <a:latin typeface="NewtonC-Italic"/>
              </a:rPr>
              <a:t>u</a:t>
            </a:r>
            <a:r>
              <a:rPr lang="pl-PL" dirty="0">
                <a:latin typeface="NewtonA"/>
              </a:rPr>
              <a:t>,</a:t>
            </a:r>
            <a:r>
              <a:rPr lang="pl-PL" i="1" dirty="0">
                <a:latin typeface="NewtonC-Italic"/>
              </a:rPr>
              <a:t>v</a:t>
            </a:r>
            <a:r>
              <a:rPr lang="pl-PL" dirty="0">
                <a:latin typeface="NewtonA"/>
              </a:rPr>
              <a:t>)</a:t>
            </a:r>
            <a:r>
              <a:rPr lang="pl-PL" i="1" dirty="0">
                <a:latin typeface="NewtonC-Italic"/>
              </a:rPr>
              <a:t>F</a:t>
            </a:r>
            <a:r>
              <a:rPr lang="pl-PL" dirty="0">
                <a:latin typeface="NewtonA"/>
              </a:rPr>
              <a:t>(</a:t>
            </a:r>
            <a:r>
              <a:rPr lang="pl-PL" i="1" dirty="0">
                <a:latin typeface="NewtonC-Italic"/>
              </a:rPr>
              <a:t>u</a:t>
            </a:r>
            <a:r>
              <a:rPr lang="pl-PL" dirty="0">
                <a:latin typeface="NewtonA"/>
              </a:rPr>
              <a:t>,</a:t>
            </a:r>
            <a:r>
              <a:rPr lang="pl-PL" i="1" dirty="0">
                <a:latin typeface="NewtonC-Italic"/>
              </a:rPr>
              <a:t>v</a:t>
            </a:r>
            <a:r>
              <a:rPr lang="pl-PL" dirty="0">
                <a:latin typeface="NewtonA"/>
              </a:rPr>
              <a:t>)+</a:t>
            </a:r>
            <a:r>
              <a:rPr lang="pl-PL" i="1" dirty="0">
                <a:latin typeface="NewtonC-Italic"/>
              </a:rPr>
              <a:t>N</a:t>
            </a:r>
            <a:r>
              <a:rPr lang="pl-PL" dirty="0">
                <a:latin typeface="NewtonA"/>
              </a:rPr>
              <a:t>(</a:t>
            </a:r>
            <a:r>
              <a:rPr lang="pl-PL" i="1" dirty="0">
                <a:latin typeface="NewtonC-Italic"/>
              </a:rPr>
              <a:t>u</a:t>
            </a:r>
            <a:r>
              <a:rPr lang="pl-PL" dirty="0">
                <a:latin typeface="NewtonA"/>
              </a:rPr>
              <a:t>,</a:t>
            </a:r>
            <a:r>
              <a:rPr lang="pl-PL" i="1" dirty="0">
                <a:latin typeface="NewtonC-Italic"/>
              </a:rPr>
              <a:t>v</a:t>
            </a:r>
            <a:r>
              <a:rPr lang="pl-PL" dirty="0">
                <a:latin typeface="NewtonA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090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8511460-B79E-4993-949D-9622322E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Фильтры, основанные на порядковых статистиках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9C3D938-4466-401D-B966-E8734788E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970" y="2175636"/>
            <a:ext cx="2586246" cy="25067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2AAD79E-D229-4FE5-B9A8-F9C9C24E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224" y="2175636"/>
            <a:ext cx="2586246" cy="25067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7BDB8F9-95A6-4B23-8939-8CD6F06C2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106" y="2175636"/>
            <a:ext cx="2586246" cy="25067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077FCAC1-1C4B-4692-BA4D-E7BB831AB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446" y="2175636"/>
            <a:ext cx="2660734" cy="257892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6050B5BC-2F19-40B1-8EC4-525DDCF639E2}"/>
              </a:ext>
            </a:extLst>
          </p:cNvPr>
          <p:cNvSpPr/>
          <p:nvPr/>
        </p:nvSpPr>
        <p:spPr>
          <a:xfrm>
            <a:off x="543836" y="5106034"/>
            <a:ext cx="111143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(</a:t>
            </a:r>
            <a:r>
              <a:rPr lang="ru-RU" i="1" dirty="0"/>
              <a:t>а</a:t>
            </a:r>
            <a:r>
              <a:rPr lang="ru-RU" dirty="0"/>
              <a:t>) Изображение, искаженное униполярным ≪черным≫ импульсным шумом с вероятностью 0,1.</a:t>
            </a:r>
          </a:p>
          <a:p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Результат фильтрации изображения 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с использованием фильтра максимума размерами 3</a:t>
            </a:r>
            <a:r>
              <a:rPr lang="en-US" dirty="0">
                <a:latin typeface="Newton-Regular"/>
              </a:rPr>
              <a:t>x</a:t>
            </a:r>
            <a:r>
              <a:rPr lang="ru-RU" dirty="0">
                <a:latin typeface="Newton-Regular"/>
              </a:rPr>
              <a:t>3. </a:t>
            </a:r>
            <a:endParaRPr lang="en-US" dirty="0">
              <a:latin typeface="Newton-Regular"/>
            </a:endParaRPr>
          </a:p>
          <a:p>
            <a:r>
              <a:rPr lang="ru-RU" dirty="0"/>
              <a:t>(</a:t>
            </a:r>
            <a:r>
              <a:rPr lang="ru-RU" i="1" dirty="0"/>
              <a:t>в</a:t>
            </a:r>
            <a:r>
              <a:rPr lang="ru-RU" dirty="0"/>
              <a:t>) Изображение, искаженное униполярным ≪белым≫ импульсным шумом с той же вероятностью.</a:t>
            </a:r>
            <a:endParaRPr lang="ru-RU" dirty="0">
              <a:latin typeface="Newton-Regular"/>
            </a:endParaRP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г</a:t>
            </a:r>
            <a:r>
              <a:rPr lang="ru-RU" dirty="0">
                <a:latin typeface="Newton-Regular"/>
              </a:rPr>
              <a:t>) Результат фильтрации изображения 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с</a:t>
            </a:r>
            <a:r>
              <a:rPr lang="en-US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использованием фильтра минимума тех же</a:t>
            </a:r>
            <a:r>
              <a:rPr lang="en-US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размеров</a:t>
            </a:r>
            <a:r>
              <a:rPr lang="en-US" dirty="0">
                <a:latin typeface="Newton-Regular"/>
              </a:rPr>
              <a:t>.</a:t>
            </a:r>
            <a:endParaRPr lang="ru-RU" dirty="0">
              <a:latin typeface="Newton-Regular"/>
            </a:endParaRPr>
          </a:p>
          <a:p>
            <a:endParaRPr lang="ru-RU" dirty="0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="" xmlns:a16="http://schemas.microsoft.com/office/drawing/2014/main" id="{D12E33F6-24D1-4156-B9C8-F8EA67223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735359"/>
              </p:ext>
            </p:extLst>
          </p:nvPr>
        </p:nvGraphicFramePr>
        <p:xfrm>
          <a:off x="9583024" y="1515428"/>
          <a:ext cx="1767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>
                  <a:extLst>
                    <a:ext uri="{9D8B030D-6E8A-4147-A177-3AD203B41FA5}">
                      <a16:colId xmlns="" xmlns:a16="http://schemas.microsoft.com/office/drawing/2014/main" val="832358591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2728488102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10019393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764627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444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072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1B1BA71-021A-4091-BF59-41B6F405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Подавление периодического шума — частотная</a:t>
            </a:r>
            <a:r>
              <a:rPr lang="en-US" sz="3200" dirty="0"/>
              <a:t> </a:t>
            </a:r>
            <a:r>
              <a:rPr lang="ru-RU" sz="3200" dirty="0"/>
              <a:t>фильтрация</a:t>
            </a:r>
            <a:r>
              <a:rPr lang="en-US" sz="3200" dirty="0"/>
              <a:t>. </a:t>
            </a:r>
            <a:r>
              <a:rPr lang="ru-RU" sz="3200" dirty="0" err="1"/>
              <a:t>Режекторные</a:t>
            </a:r>
            <a:r>
              <a:rPr lang="ru-RU" sz="3200" dirty="0"/>
              <a:t> фильтры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0E2793FC-3E99-430E-9FE1-D32602AA3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5984"/>
            <a:ext cx="10521581" cy="254603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D745F23A-956C-4B24-9540-B63B9859BDEF}"/>
              </a:ext>
            </a:extLst>
          </p:cNvPr>
          <p:cNvSpPr/>
          <p:nvPr/>
        </p:nvSpPr>
        <p:spPr>
          <a:xfrm>
            <a:off x="838200" y="5058192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Трехмерные изображения </a:t>
            </a:r>
            <a:r>
              <a:rPr lang="ru-RU" dirty="0" err="1">
                <a:latin typeface="Newton-Regular"/>
              </a:rPr>
              <a:t>режекторных</a:t>
            </a:r>
            <a:r>
              <a:rPr lang="ru-RU" dirty="0">
                <a:latin typeface="Newton-Regular"/>
              </a:rPr>
              <a:t> фильтров: 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идеальный</a:t>
            </a:r>
            <a:r>
              <a:rPr lang="en-US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фильтр;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фильтр </a:t>
            </a:r>
            <a:r>
              <a:rPr lang="ru-RU" dirty="0" err="1">
                <a:latin typeface="Newton-Regular"/>
              </a:rPr>
              <a:t>Баттерворта</a:t>
            </a:r>
            <a:r>
              <a:rPr lang="ru-RU" dirty="0">
                <a:latin typeface="Newton-Regular"/>
              </a:rPr>
              <a:t> порядка 1; 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гауссов фильтр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5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4B3614B-E9B2-46D1-A814-4353E1CA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Узкополосные фильтры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39BE4CB7-3F87-4ED8-80DB-1CE25E8E1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509" y="1253331"/>
            <a:ext cx="7246982" cy="435133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F0D998BE-CA14-40BD-BC1A-82869485C58F}"/>
              </a:ext>
            </a:extLst>
          </p:cNvPr>
          <p:cNvSpPr/>
          <p:nvPr/>
        </p:nvSpPr>
        <p:spPr>
          <a:xfrm>
            <a:off x="838200" y="5604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Трехмерные изображения узкополосных фильтров:</a:t>
            </a:r>
            <a:r>
              <a:rPr lang="en-US" dirty="0">
                <a:latin typeface="Newton-Regular"/>
              </a:rPr>
              <a:t>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идеальный фильтр;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фильтр </a:t>
            </a:r>
            <a:r>
              <a:rPr lang="ru-RU" dirty="0" err="1">
                <a:latin typeface="Newton-Regular"/>
              </a:rPr>
              <a:t>Баттерворта</a:t>
            </a:r>
            <a:r>
              <a:rPr lang="ru-RU" dirty="0">
                <a:latin typeface="Newton-Regular"/>
              </a:rPr>
              <a:t> порядка 2; 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гауссов</a:t>
            </a:r>
            <a:r>
              <a:rPr lang="en-US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фильтр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374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FB4DDF6-3CBD-4E6A-837B-A62AA944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узкополосных и </a:t>
            </a:r>
            <a:r>
              <a:rPr lang="ru-RU" dirty="0" err="1"/>
              <a:t>режекторных</a:t>
            </a:r>
            <a:r>
              <a:rPr lang="ru-RU" dirty="0"/>
              <a:t> фильтров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4AA99DB9-BDEA-4432-B34E-673ADB613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00625" cy="37528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730753B3-6BA0-4AAE-8AAE-FC8F703E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36" y="1690688"/>
            <a:ext cx="5002164" cy="37528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B6506715-1095-453C-891D-3CE4E28333D0}"/>
              </a:ext>
            </a:extLst>
          </p:cNvPr>
          <p:cNvSpPr/>
          <p:nvPr/>
        </p:nvSpPr>
        <p:spPr>
          <a:xfrm>
            <a:off x="838199" y="5568772"/>
            <a:ext cx="947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Изображение с периодическим синусоидальным  шумом и с применённым идеальным фильтром</a:t>
            </a:r>
            <a:r>
              <a:rPr lang="en-US" dirty="0">
                <a:latin typeface="Newton-Regula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078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2F94C7-7DF9-47C3-AA0F-F7149E11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3506AAE7-DD5E-41FA-9C00-FA258C21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Цель работы </a:t>
            </a:r>
            <a:r>
              <a:rPr lang="ru-RU" dirty="0"/>
              <a:t>– изучить модели шумов и освоить методики восстановления изображений.</a:t>
            </a:r>
          </a:p>
          <a:p>
            <a:pPr marL="0" indent="0">
              <a:buNone/>
            </a:pPr>
            <a:r>
              <a:rPr lang="ru-RU" dirty="0"/>
              <a:t>Задачи:</a:t>
            </a:r>
          </a:p>
          <a:p>
            <a:pPr marL="0" indent="0">
              <a:buNone/>
            </a:pPr>
            <a:r>
              <a:rPr lang="ru-RU" dirty="0"/>
              <a:t>1. Сгенерировать изображение, содержащее только шум.</a:t>
            </a:r>
          </a:p>
          <a:p>
            <a:pPr marL="0" indent="0">
              <a:buNone/>
            </a:pPr>
            <a:r>
              <a:rPr lang="ru-RU" dirty="0"/>
              <a:t>2. Осуществить зашумление изображения.</a:t>
            </a:r>
          </a:p>
          <a:p>
            <a:pPr marL="0" indent="0">
              <a:buNone/>
            </a:pPr>
            <a:r>
              <a:rPr lang="ru-RU" dirty="0"/>
              <a:t>3. Восстановить изображение.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2660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6F7C7A-3E7A-4084-8BCD-E6BBA03B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Сгенерировать изображение, содержащее только шум.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7C925AD-C37F-4358-BCEC-4A57629D4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Используйте тип при генерации шум согласно вашему варианту. Размер изображения 1024×1024. Другие параметры шума выбирайте произвольно в рамках ограничений функции.</a:t>
            </a:r>
          </a:p>
          <a:p>
            <a:pPr marL="0" indent="0">
              <a:buNone/>
            </a:pPr>
            <a:r>
              <a:rPr lang="ru-RU" i="1" dirty="0"/>
              <a:t> </a:t>
            </a:r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i="1" dirty="0"/>
              <a:t>Каждое сгенерированное шумовое изображение сохраните в отчете. Постройте гистограмму шумового изображения согласно своему варианту</a:t>
            </a:r>
            <a:endParaRPr lang="ru-RU" dirty="0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="" xmlns:a16="http://schemas.microsoft.com/office/drawing/2014/main" id="{68F28D43-9562-4249-8B3A-E839ABD5E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928316"/>
              </p:ext>
            </p:extLst>
          </p:nvPr>
        </p:nvGraphicFramePr>
        <p:xfrm>
          <a:off x="1879600" y="325961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785969096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782008786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484539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Вариант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Вариант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Вариант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6118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Шум Рэлея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Гамма-шум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Экспоненциальный шум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21173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849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A519702-A2B2-43D5-BD96-3C18C863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Осуществить зашумление изображения.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AC902BA-5F45-46C3-891A-8776F0D9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Примените к изображению С-17.</a:t>
            </a:r>
            <a:r>
              <a:rPr lang="en-US" i="1" dirty="0" err="1"/>
              <a:t>tif</a:t>
            </a:r>
            <a:r>
              <a:rPr lang="en-US" i="1" dirty="0"/>
              <a:t> </a:t>
            </a:r>
            <a:r>
              <a:rPr lang="ru-RU" i="1" dirty="0"/>
              <a:t>приведенные синтаксические формы шума из лекции. Результаты сохраните в отчете. Построить гистограмму полученного изображения.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="" xmlns:a16="http://schemas.microsoft.com/office/drawing/2014/main" id="{55285449-0CEE-4DB1-941E-73D1BC221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55127"/>
              </p:ext>
            </p:extLst>
          </p:nvPr>
        </p:nvGraphicFramePr>
        <p:xfrm>
          <a:off x="924560" y="3630454"/>
          <a:ext cx="1042923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6413">
                  <a:extLst>
                    <a:ext uri="{9D8B030D-6E8A-4147-A177-3AD203B41FA5}">
                      <a16:colId xmlns="" xmlns:a16="http://schemas.microsoft.com/office/drawing/2014/main" val="553819530"/>
                    </a:ext>
                  </a:extLst>
                </a:gridCol>
                <a:gridCol w="3476413">
                  <a:extLst>
                    <a:ext uri="{9D8B030D-6E8A-4147-A177-3AD203B41FA5}">
                      <a16:colId xmlns="" xmlns:a16="http://schemas.microsoft.com/office/drawing/2014/main" val="734742431"/>
                    </a:ext>
                  </a:extLst>
                </a:gridCol>
                <a:gridCol w="3476413">
                  <a:extLst>
                    <a:ext uri="{9D8B030D-6E8A-4147-A177-3AD203B41FA5}">
                      <a16:colId xmlns="" xmlns:a16="http://schemas.microsoft.com/office/drawing/2014/main" val="251511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Вариант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Вариант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Вариант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53869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Импульсный шум типа перец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Импульсный шум типа соль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Импульсный шум (соль перец)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404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810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DDEC2C1-6BFB-480E-BF5C-4667FFE4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Восстановить изображение.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3F97699-4E12-4011-B708-08B92B82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/>
              <a:t>Восстановите изображение, к которому был добавлен шум, согласно варианту. Результаты фильтрации сохранить.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/>
              <a:t>Построить разностное изображение исходного изображения и восстановленного изображения. Провести корреляцию.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="" xmlns:a16="http://schemas.microsoft.com/office/drawing/2014/main" id="{1353CFBF-8FD8-4D65-A93A-B9B3D83DD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65336"/>
              </p:ext>
            </p:extLst>
          </p:nvPr>
        </p:nvGraphicFramePr>
        <p:xfrm>
          <a:off x="838200" y="3004459"/>
          <a:ext cx="104292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6413">
                  <a:extLst>
                    <a:ext uri="{9D8B030D-6E8A-4147-A177-3AD203B41FA5}">
                      <a16:colId xmlns="" xmlns:a16="http://schemas.microsoft.com/office/drawing/2014/main" val="553819530"/>
                    </a:ext>
                  </a:extLst>
                </a:gridCol>
                <a:gridCol w="3476413">
                  <a:extLst>
                    <a:ext uri="{9D8B030D-6E8A-4147-A177-3AD203B41FA5}">
                      <a16:colId xmlns="" xmlns:a16="http://schemas.microsoft.com/office/drawing/2014/main" val="734742431"/>
                    </a:ext>
                  </a:extLst>
                </a:gridCol>
                <a:gridCol w="3476413">
                  <a:extLst>
                    <a:ext uri="{9D8B030D-6E8A-4147-A177-3AD203B41FA5}">
                      <a16:colId xmlns="" xmlns:a16="http://schemas.microsoft.com/office/drawing/2014/main" val="251511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Вариант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Вариант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Вариант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53869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Фильтр максимума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Фильтр минимума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Фильтр </a:t>
                      </a:r>
                      <a:r>
                        <a:rPr lang="ru-RU" dirty="0" smtClean="0"/>
                        <a:t>медианы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09669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86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DDEC2C1-6BFB-480E-BF5C-4667FFE4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Восстановить изображение.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3F97699-4E12-4011-B708-08B92B82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i="1" dirty="0"/>
              <a:t>Восстановите изображение(данные переведены в полутоновое изображение), к которому был добавлен периодический шум, согласно варианту. Построить гистограмму исходного изображения.</a:t>
            </a:r>
          </a:p>
          <a:p>
            <a:pPr marL="0" indent="0">
              <a:buNone/>
            </a:pPr>
            <a:r>
              <a:rPr lang="ru-RU" i="1" dirty="0"/>
              <a:t>Применить узкополосный фильтр. Результаты фильтрации сохранить.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i="1" dirty="0"/>
              <a:t>Построить разностное изображение исходного изображения и восстановленного изображения. Провести корреляцию.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="" xmlns:a16="http://schemas.microsoft.com/office/drawing/2014/main" id="{1353CFBF-8FD8-4D65-A93A-B9B3D83DD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70972"/>
              </p:ext>
            </p:extLst>
          </p:nvPr>
        </p:nvGraphicFramePr>
        <p:xfrm>
          <a:off x="924561" y="4099385"/>
          <a:ext cx="104292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6413">
                  <a:extLst>
                    <a:ext uri="{9D8B030D-6E8A-4147-A177-3AD203B41FA5}">
                      <a16:colId xmlns="" xmlns:a16="http://schemas.microsoft.com/office/drawing/2014/main" val="553819530"/>
                    </a:ext>
                  </a:extLst>
                </a:gridCol>
                <a:gridCol w="3476413">
                  <a:extLst>
                    <a:ext uri="{9D8B030D-6E8A-4147-A177-3AD203B41FA5}">
                      <a16:colId xmlns="" xmlns:a16="http://schemas.microsoft.com/office/drawing/2014/main" val="734742431"/>
                    </a:ext>
                  </a:extLst>
                </a:gridCol>
                <a:gridCol w="3476413">
                  <a:extLst>
                    <a:ext uri="{9D8B030D-6E8A-4147-A177-3AD203B41FA5}">
                      <a16:colId xmlns="" xmlns:a16="http://schemas.microsoft.com/office/drawing/2014/main" val="251511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Вариант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Вариант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Вариант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53869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Im1.mat // </a:t>
                      </a:r>
                      <a:r>
                        <a:rPr lang="en-US" dirty="0" smtClean="0"/>
                        <a:t>Im1.tif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Im2.mat // </a:t>
                      </a:r>
                      <a:r>
                        <a:rPr lang="en-US" dirty="0" smtClean="0"/>
                        <a:t>Im2.tif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Im3.mat // </a:t>
                      </a:r>
                      <a:r>
                        <a:rPr lang="en-US" dirty="0" smtClean="0"/>
                        <a:t>Im3.tif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09669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345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22D2B9E-F561-4570-BD79-707CAE35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 сдаче ответить на контрольные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0B592A3-7B0E-487C-8092-8BBC75689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Что такое шум и его источники возникновения?</a:t>
            </a:r>
          </a:p>
          <a:p>
            <a:pPr lvl="0"/>
            <a:r>
              <a:rPr lang="ru-RU" dirty="0"/>
              <a:t>Виды шумов?</a:t>
            </a:r>
          </a:p>
          <a:p>
            <a:pPr lvl="0"/>
            <a:r>
              <a:rPr lang="ru-RU" dirty="0"/>
              <a:t>Функции плотности распределения вероятностей различных шумов?</a:t>
            </a:r>
          </a:p>
          <a:p>
            <a:pPr lvl="0"/>
            <a:r>
              <a:rPr lang="ru-RU" dirty="0"/>
              <a:t>Пространственные фильтры для подавления шумов?</a:t>
            </a:r>
            <a:endParaRPr lang="en-US" dirty="0"/>
          </a:p>
          <a:p>
            <a:pPr lvl="0"/>
            <a:r>
              <a:rPr lang="ru-RU" dirty="0"/>
              <a:t>Частотные фильтры для подавления периодических шумов?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21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4A91B94-8C47-472E-80B2-89E91D39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шума. Гауссов шум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CE2DDBE-C6F6-4050-BBF5-12ADA2692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723" y="2611289"/>
            <a:ext cx="3076234" cy="996038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="" xmlns:a16="http://schemas.microsoft.com/office/drawing/2014/main" id="{C32EE2D0-FA2D-467D-BD23-ED5004987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118" y="1705928"/>
            <a:ext cx="4516723" cy="435133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47F2A2F2-43D0-49ED-843B-4D799C40B588}"/>
              </a:ext>
            </a:extLst>
          </p:cNvPr>
          <p:cNvSpPr/>
          <p:nvPr/>
        </p:nvSpPr>
        <p:spPr>
          <a:xfrm>
            <a:off x="5336840" y="16906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Newton-Regular"/>
              </a:rPr>
              <a:t>Функция плотности распределения вероятностей гауссовой случайной величины </a:t>
            </a:r>
            <a:r>
              <a:rPr lang="en-US" i="1" dirty="0">
                <a:latin typeface="Newton-Italic"/>
              </a:rPr>
              <a:t>z </a:t>
            </a:r>
            <a:r>
              <a:rPr lang="ru-RU" dirty="0">
                <a:latin typeface="Newton-Regular"/>
              </a:rPr>
              <a:t>задается выражением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231CD064-70BD-44BB-A62C-2003A18E6C95}"/>
              </a:ext>
            </a:extLst>
          </p:cNvPr>
          <p:cNvSpPr/>
          <p:nvPr/>
        </p:nvSpPr>
        <p:spPr>
          <a:xfrm>
            <a:off x="5336840" y="3881597"/>
            <a:ext cx="609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где </a:t>
            </a:r>
            <a:r>
              <a:rPr lang="ru-RU" i="1" dirty="0">
                <a:latin typeface="Newton-Italic"/>
              </a:rPr>
              <a:t>z </a:t>
            </a:r>
            <a:r>
              <a:rPr lang="ru-RU" dirty="0">
                <a:latin typeface="Newton-Regular"/>
              </a:rPr>
              <a:t>представляет собой значение яркости, </a:t>
            </a:r>
            <a:r>
              <a:rPr lang="ru-RU" i="1" dirty="0">
                <a:latin typeface="NewtonC-Italic"/>
              </a:rPr>
              <a:t>z </a:t>
            </a:r>
            <a:r>
              <a:rPr lang="ru-RU" dirty="0">
                <a:latin typeface="Newton-Regular"/>
              </a:rPr>
              <a:t>— среднее</a:t>
            </a:r>
            <a:r>
              <a:rPr lang="ru-RU" sz="800" b="0" i="0" u="none" strike="noStrike" baseline="0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значение случайной величины </a:t>
            </a:r>
            <a:r>
              <a:rPr lang="ru-RU" i="1" dirty="0">
                <a:latin typeface="Newton-Italic"/>
              </a:rPr>
              <a:t>z</a:t>
            </a:r>
            <a:r>
              <a:rPr lang="ru-RU" dirty="0">
                <a:latin typeface="Newton-Regular"/>
              </a:rPr>
              <a:t>, σ — ее среднеквадратическое отклонение. </a:t>
            </a:r>
          </a:p>
          <a:p>
            <a:r>
              <a:rPr lang="ru-RU" dirty="0">
                <a:latin typeface="Newton-Regular"/>
              </a:rPr>
              <a:t>Квадрат среднеквадратического отклонения σ</a:t>
            </a:r>
            <a:r>
              <a:rPr lang="ru-RU" baseline="30000" dirty="0">
                <a:latin typeface="Newton-Regular"/>
              </a:rPr>
              <a:t>2</a:t>
            </a:r>
            <a:r>
              <a:rPr lang="ru-RU" dirty="0">
                <a:latin typeface="Newton-Regular"/>
              </a:rPr>
              <a:t> называется </a:t>
            </a:r>
            <a:r>
              <a:rPr lang="ru-RU" i="1" dirty="0">
                <a:latin typeface="Newton-Italic"/>
              </a:rPr>
              <a:t>дисперсией </a:t>
            </a:r>
            <a:r>
              <a:rPr lang="ru-RU" dirty="0">
                <a:latin typeface="Newton-Regular"/>
              </a:rPr>
              <a:t>величины </a:t>
            </a:r>
            <a:r>
              <a:rPr lang="ru-RU" i="1" dirty="0">
                <a:latin typeface="Newton-Italic"/>
              </a:rPr>
              <a:t>z</a:t>
            </a:r>
            <a:r>
              <a:rPr lang="ru-RU" dirty="0">
                <a:latin typeface="Newton-Regular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73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B0C041-772A-413C-A57E-C2FA559B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0851B33-3084-45C6-BAE8-696487B4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Для итоговой оценки необходимо представить:</a:t>
            </a:r>
          </a:p>
          <a:p>
            <a:r>
              <a:rPr lang="ru-RU" dirty="0"/>
              <a:t> 6 изображений согласно варианту</a:t>
            </a:r>
          </a:p>
          <a:p>
            <a:r>
              <a:rPr lang="ru-RU" dirty="0"/>
              <a:t>3 гистограммы</a:t>
            </a:r>
          </a:p>
          <a:p>
            <a:r>
              <a:rPr lang="ru-RU" dirty="0"/>
              <a:t>2 значения корреляции</a:t>
            </a:r>
          </a:p>
          <a:p>
            <a:r>
              <a:rPr lang="ru-RU" dirty="0"/>
              <a:t>Устные ответы на вопросы</a:t>
            </a:r>
          </a:p>
          <a:p>
            <a:pPr marL="0" indent="0">
              <a:buNone/>
            </a:pPr>
            <a:r>
              <a:rPr lang="ru-RU" dirty="0"/>
              <a:t>Оценка формируется следующим образом: исходная оценка 8, за сдачу задания в день лекции +1 балл. -2 балла за сдачу задания через 2 недели.-4 балла за сдачу задания через 3 недели. </a:t>
            </a:r>
          </a:p>
          <a:p>
            <a:pPr marL="0" indent="0">
              <a:buNone/>
            </a:pPr>
            <a:r>
              <a:rPr lang="ru-RU" dirty="0"/>
              <a:t>Для получения +</a:t>
            </a:r>
            <a:r>
              <a:rPr lang="ru-RU"/>
              <a:t>2 баллов после </a:t>
            </a:r>
            <a:r>
              <a:rPr lang="ru-RU" dirty="0"/>
              <a:t>сдачи итоговой работы можно получить дополнительную задачу.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4A23711-334B-43FB-A723-A4635390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Гауссов шум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2035CE6C-E59D-4E0C-B348-CDEE90659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4000" cy="4000500"/>
          </a:xfr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12884E7E-50E5-445A-A681-374BBAF5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13" y="16851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7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BF787B7-C2EA-4A49-B5FC-7F2D5F9F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Шум Рэлея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5AA242DE-C70A-48BE-AAA5-5CE58CADD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7"/>
          <a:stretch/>
        </p:blipFill>
        <p:spPr>
          <a:xfrm>
            <a:off x="838200" y="1253331"/>
            <a:ext cx="4001790" cy="435133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375DD131-5308-4FBE-9819-A6053EFD2E58}"/>
              </a:ext>
            </a:extLst>
          </p:cNvPr>
          <p:cNvSpPr/>
          <p:nvPr/>
        </p:nvSpPr>
        <p:spPr>
          <a:xfrm>
            <a:off x="5048895" y="12533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Newton-Regular"/>
              </a:rPr>
              <a:t>Функция плотности распределения вероятностей шума Рэлея задается выражением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831A333-8A0F-4FB0-B15A-8E9BE56F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473" y="1894105"/>
            <a:ext cx="4210987" cy="13409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66D6F72-EF1E-4227-A460-5DDE9CBAA42F}"/>
              </a:ext>
            </a:extLst>
          </p:cNvPr>
          <p:cNvSpPr/>
          <p:nvPr/>
        </p:nvSpPr>
        <p:spPr>
          <a:xfrm>
            <a:off x="5048895" y="3444340"/>
            <a:ext cx="595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Newton-Regular"/>
              </a:rPr>
              <a:t>Среднее и дисперсия для этого распределения имеют вид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D605D06-8485-4243-A971-7B4AAA77E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91289"/>
            <a:ext cx="3878580" cy="1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4A23711-334B-43FB-A723-A4635390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Шум Рэлея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2035CE6C-E59D-4E0C-B348-CDEE90659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4000" cy="4000500"/>
          </a:xfr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96CF3623-E00F-483F-87E9-441A7FFE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3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751990-4CF3-450F-8B1A-5E3DE387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Гамма-шум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E1E39CA7-EA6F-4EC9-A736-D806F18E9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773213" cy="435133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075141CC-AE81-4374-9F56-E6D453B15F64}"/>
              </a:ext>
            </a:extLst>
          </p:cNvPr>
          <p:cNvSpPr/>
          <p:nvPr/>
        </p:nvSpPr>
        <p:spPr>
          <a:xfrm>
            <a:off x="4046220" y="1562100"/>
            <a:ext cx="1508760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7616AA6A-9423-474A-9749-EEFE3214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756" y="2572264"/>
            <a:ext cx="3940447" cy="139506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38C303A6-ABC6-4577-993A-AB52D6BA35D6}"/>
              </a:ext>
            </a:extLst>
          </p:cNvPr>
          <p:cNvSpPr/>
          <p:nvPr/>
        </p:nvSpPr>
        <p:spPr>
          <a:xfrm>
            <a:off x="5554980" y="17532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Newton-Regular"/>
              </a:rPr>
              <a:t>Функция плотности распределения вероятностей Гамма-шума задается выражением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3E9F5A00-0791-4B54-904E-2FC44D35ACF6}"/>
              </a:ext>
            </a:extLst>
          </p:cNvPr>
          <p:cNvSpPr/>
          <p:nvPr/>
        </p:nvSpPr>
        <p:spPr>
          <a:xfrm>
            <a:off x="5554980" y="4122479"/>
            <a:ext cx="595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Newton-Regular"/>
              </a:rPr>
              <a:t>Среднее и дисперсия для этого распределения имеют вид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238269D8-EEF8-43A1-8634-CDD329742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49" y="4491811"/>
            <a:ext cx="3591260" cy="14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4A23711-334B-43FB-A723-A4635390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Гамма-шум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2035CE6C-E59D-4E0C-B348-CDEE90659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4000" cy="4000500"/>
          </a:xfr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CF191D66-C862-48A7-81D3-69DDEA2FF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620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1781606-8EA3-4303-B495-3370E4E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Экспоненциальный шум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="" xmlns:a16="http://schemas.microsoft.com/office/drawing/2014/main" id="{FB0D18D9-B953-4460-8B91-1911EBDE0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63611" cy="400993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E2660721-4345-4534-814F-C8D711AAC743}"/>
              </a:ext>
            </a:extLst>
          </p:cNvPr>
          <p:cNvSpPr/>
          <p:nvPr/>
        </p:nvSpPr>
        <p:spPr>
          <a:xfrm>
            <a:off x="5730240" y="19852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Newton-Regular"/>
              </a:rPr>
              <a:t>Функция плотности распределения вероятностей </a:t>
            </a:r>
            <a:r>
              <a:rPr lang="ru-RU" i="1" dirty="0">
                <a:latin typeface="Newton-Italic"/>
              </a:rPr>
              <a:t>экспоненциального </a:t>
            </a:r>
            <a:r>
              <a:rPr lang="ru-RU" dirty="0">
                <a:latin typeface="Newton-Regular"/>
              </a:rPr>
              <a:t>шума задается выражением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63F6AF03-D766-45F2-8F91-6E12DC07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91" y="2926080"/>
            <a:ext cx="2856729" cy="85701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B8DFE9F3-49C5-4C32-8697-F6D678BEB6D9}"/>
              </a:ext>
            </a:extLst>
          </p:cNvPr>
          <p:cNvSpPr/>
          <p:nvPr/>
        </p:nvSpPr>
        <p:spPr>
          <a:xfrm>
            <a:off x="5730240" y="3892963"/>
            <a:ext cx="595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Newton-Regular"/>
              </a:rPr>
              <a:t>Среднее и дисперсия для этого распределения имеют вид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ABFAF4B4-DBF0-4C68-A969-0EF348E8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341" y="4372160"/>
            <a:ext cx="3027564" cy="14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36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943</Words>
  <Application>Microsoft Office PowerPoint</Application>
  <PresentationFormat>Широкоэкранный</PresentationFormat>
  <Paragraphs>161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NewtonA</vt:lpstr>
      <vt:lpstr>NewtonC-Italic</vt:lpstr>
      <vt:lpstr>Newton-Italic</vt:lpstr>
      <vt:lpstr>Newton-Regular</vt:lpstr>
      <vt:lpstr>Тема Office</vt:lpstr>
      <vt:lpstr>ВОССТАНОВЛЕНИЕ И РЕКОНСТРУКЦИЯ ИЗОБРАЖЕНИЙ</vt:lpstr>
      <vt:lpstr>Модель процесса искажения/восстановления изображения</vt:lpstr>
      <vt:lpstr>Модели шума. Гауссов шум</vt:lpstr>
      <vt:lpstr>Гауссов шум</vt:lpstr>
      <vt:lpstr>Шум Рэлея</vt:lpstr>
      <vt:lpstr>Шум Рэлея</vt:lpstr>
      <vt:lpstr>Гамма-шум</vt:lpstr>
      <vt:lpstr>Гамма-шум</vt:lpstr>
      <vt:lpstr>Экспоненциальный шум</vt:lpstr>
      <vt:lpstr>Экспоненциальный шум</vt:lpstr>
      <vt:lpstr>Равномерный шум</vt:lpstr>
      <vt:lpstr>Равномерный шум</vt:lpstr>
      <vt:lpstr>Импульсный шум</vt:lpstr>
      <vt:lpstr>Импульсный шум</vt:lpstr>
      <vt:lpstr>Подавление шумов — пространственная фильтрация Усредняющие фильтры</vt:lpstr>
      <vt:lpstr>Подавление шумов — пространственная фильтрация Усредняющие фильтры</vt:lpstr>
      <vt:lpstr>Подавление шумов — пространственная фильтрация Усредняющие фильтры</vt:lpstr>
      <vt:lpstr>Фильтры, основанные на порядковых статистиках</vt:lpstr>
      <vt:lpstr>Фильтры, основанные на порядковых статистиках</vt:lpstr>
      <vt:lpstr>Фильтры, основанные на порядковых статистиках</vt:lpstr>
      <vt:lpstr>Подавление периодического шума — частотная фильтрация. Режекторные фильтры</vt:lpstr>
      <vt:lpstr>Узкополосные фильтры</vt:lpstr>
      <vt:lpstr>Применение узкополосных и режекторных фильтров</vt:lpstr>
      <vt:lpstr>Задание</vt:lpstr>
      <vt:lpstr>Сгенерировать изображение, содержащее только шум.</vt:lpstr>
      <vt:lpstr>Осуществить зашумление изображения.</vt:lpstr>
      <vt:lpstr>Восстановить изображение.</vt:lpstr>
      <vt:lpstr>Восстановить изображение.</vt:lpstr>
      <vt:lpstr>При сдаче ответить на контрольные вопросы</vt:lpstr>
      <vt:lpstr>Итог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ВОССТАНОВЛЕНИЕ И РЕКОНСТРУКЦИЯ ИЗОБРАЖЕНИЙ</dc:title>
  <dc:creator>Andrey</dc:creator>
  <cp:lastModifiedBy>teacher</cp:lastModifiedBy>
  <cp:revision>10</cp:revision>
  <dcterms:created xsi:type="dcterms:W3CDTF">2023-02-28T12:09:24Z</dcterms:created>
  <dcterms:modified xsi:type="dcterms:W3CDTF">2024-09-25T12:42:05Z</dcterms:modified>
</cp:coreProperties>
</file>